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9"/>
  </p:notesMasterIdLst>
  <p:sldIdLst>
    <p:sldId id="256" r:id="rId2"/>
    <p:sldId id="257" r:id="rId3"/>
    <p:sldId id="297" r:id="rId4"/>
    <p:sldId id="259" r:id="rId5"/>
    <p:sldId id="261" r:id="rId6"/>
    <p:sldId id="265" r:id="rId7"/>
    <p:sldId id="262" r:id="rId8"/>
    <p:sldId id="266" r:id="rId9"/>
    <p:sldId id="267" r:id="rId10"/>
    <p:sldId id="270" r:id="rId11"/>
    <p:sldId id="273" r:id="rId12"/>
    <p:sldId id="263" r:id="rId13"/>
    <p:sldId id="274" r:id="rId14"/>
    <p:sldId id="276" r:id="rId15"/>
    <p:sldId id="277" r:id="rId16"/>
    <p:sldId id="278" r:id="rId17"/>
    <p:sldId id="295" r:id="rId18"/>
    <p:sldId id="279" r:id="rId19"/>
    <p:sldId id="281" r:id="rId20"/>
    <p:sldId id="282" r:id="rId21"/>
    <p:sldId id="283" r:id="rId22"/>
    <p:sldId id="293" r:id="rId23"/>
    <p:sldId id="284" r:id="rId24"/>
    <p:sldId id="296" r:id="rId25"/>
    <p:sldId id="288" r:id="rId26"/>
    <p:sldId id="294" r:id="rId27"/>
    <p:sldId id="291" r:id="rId28"/>
  </p:sldIdLst>
  <p:sldSz cx="9144000" cy="5143500" type="screen16x9"/>
  <p:notesSz cx="6858000" cy="9144000"/>
  <p:embeddedFontLst>
    <p:embeddedFont>
      <p:font typeface="Figtree Black" pitchFamily="2" charset="0"/>
      <p:bold r:id="rId30"/>
      <p:italic r:id="rId31"/>
      <p:boldItalic r:id="rId32"/>
    </p:embeddedFont>
    <p:embeddedFont>
      <p:font typeface="Hanken Grotesk" pitchFamily="2" charset="77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Nunito Light" panose="020F0302020204030204" pitchFamily="3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B7402-8A9C-437C-AE6B-D55F1FF60C6C}">
  <a:tblStyle styleId="{103B7402-8A9C-437C-AE6B-D55F1FF60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/>
    <p:restoredTop sz="94838"/>
  </p:normalViewPr>
  <p:slideViewPr>
    <p:cSldViewPr snapToGrid="0">
      <p:cViewPr varScale="1">
        <p:scale>
          <a:sx n="214" d="100"/>
          <a:sy n="214" d="100"/>
        </p:scale>
        <p:origin x="13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4268bd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4268bd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 uc3m, </a:t>
            </a:r>
            <a:r>
              <a:rPr lang="en-US" dirty="0" err="1"/>
              <a:t>andres</a:t>
            </a:r>
            <a:r>
              <a:rPr lang="en-US" dirty="0"/>
              <a:t> </a:t>
            </a:r>
            <a:r>
              <a:rPr lang="en-US" dirty="0" err="1"/>
              <a:t>navarro</a:t>
            </a:r>
            <a:r>
              <a:rPr lang="en-US" dirty="0"/>
              <a:t> </a:t>
            </a:r>
            <a:r>
              <a:rPr lang="en-US" dirty="0" err="1"/>
              <a:t>marzo</a:t>
            </a:r>
            <a:r>
              <a:rPr lang="en-US" dirty="0"/>
              <a:t> 2025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336c4e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3336c4e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343a105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343a105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c2f7a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c2f7a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343a105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343a105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3336c4e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3336c4ef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ef1ad9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ef1ad9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703a5c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703a5c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3336c4ef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3336c4ef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JCR</a:t>
            </a:r>
          </a:p>
        </p:txBody>
      </p:sp>
    </p:spTree>
    <p:extLst>
      <p:ext uri="{BB962C8B-B14F-4D97-AF65-F5344CB8AC3E}">
        <p14:creationId xmlns:p14="http://schemas.microsoft.com/office/powerpoint/2010/main" val="295029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4268b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4268b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29a510c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29a510c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precios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9a510c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9a510c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3a29256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3a29256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a292564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3a292564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MgwRRte-8" TargetMode="External"/><Relationship Id="rId2" Type="http://schemas.openxmlformats.org/officeDocument/2006/relationships/hyperlink" Target="https://www.youtube.com/watch?v=IqNsVOT3uFQ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194" y="0"/>
            <a:ext cx="9494900" cy="5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128969" y="330582"/>
            <a:ext cx="8734615" cy="15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lt1"/>
                </a:solidFill>
              </a:rPr>
              <a:t>Applications of Autonomous Drones for Non-Terrestrial Networks in Remote Areas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128969" y="4068898"/>
            <a:ext cx="3698754" cy="101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Tutor: José Alberto Hernandez Gutiérrez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lt1"/>
                </a:solidFill>
              </a:rPr>
              <a:t>March 11, 2025. </a:t>
            </a:r>
            <a:r>
              <a:rPr lang="en-US" dirty="0" err="1">
                <a:solidFill>
                  <a:schemeClr val="lt1"/>
                </a:solidFill>
              </a:rPr>
              <a:t>Leganés</a:t>
            </a:r>
            <a:r>
              <a:rPr lang="en-US" dirty="0">
                <a:solidFill>
                  <a:schemeClr val="lt1"/>
                </a:solidFill>
              </a:rPr>
              <a:t>, Madrid, Spain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314;p30">
            <a:extLst>
              <a:ext uri="{FF2B5EF4-FFF2-40B4-BE49-F238E27FC236}">
                <a16:creationId xmlns:a16="http://schemas.microsoft.com/office/drawing/2014/main" id="{D5E806F9-DA75-CCBE-ECBE-356EBE27A236}"/>
              </a:ext>
            </a:extLst>
          </p:cNvPr>
          <p:cNvSpPr txBox="1">
            <a:spLocks/>
          </p:cNvSpPr>
          <p:nvPr/>
        </p:nvSpPr>
        <p:spPr>
          <a:xfrm>
            <a:off x="4685256" y="4505388"/>
            <a:ext cx="4329775" cy="6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-US" dirty="0">
                <a:solidFill>
                  <a:schemeClr val="lt1"/>
                </a:solidFill>
              </a:rPr>
              <a:t>Dual Bachelor in Data Science and Engineering and  Telecommunication Technologies Engineering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1658A6B-6022-1455-E602-FED70EAD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798" y="860865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Build</a:t>
            </a:r>
            <a:endParaRPr dirty="0"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3688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0750"/>
            <a:ext cx="2863461" cy="38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1" y="1020750"/>
            <a:ext cx="4360787" cy="3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0D5C5B9-CFB3-34EE-5FE9-94C015D7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1C13E-65B8-8974-4315-CA642E1D156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835089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209325"/>
            <a:ext cx="2314125" cy="3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9" y="505239"/>
            <a:ext cx="2592650" cy="19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346150" y="42940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5745504" y="2449713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 &amp; Ground Station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5211875" y="408627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50" name="Picture 2" descr="Llm Images – Browse 17,698 Stock Photos, Vectors, and Video | Adobe Stock">
            <a:extLst>
              <a:ext uri="{FF2B5EF4-FFF2-40B4-BE49-F238E27FC236}">
                <a16:creationId xmlns:a16="http://schemas.microsoft.com/office/drawing/2014/main" id="{5F422544-FED7-E22E-4B84-8E368F1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33" y="3072116"/>
            <a:ext cx="976092" cy="9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A819B0B-5C8A-33C5-EF00-617B89AC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C7C0B-313B-7B0F-3D62-3A86EE53E7B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NTN Components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338781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aphicFrame>
        <p:nvGraphicFramePr>
          <p:cNvPr id="394" name="Google Shape;394;p37"/>
          <p:cNvGraphicFramePr/>
          <p:nvPr>
            <p:extLst>
              <p:ext uri="{D42A27DB-BD31-4B8C-83A1-F6EECF244321}">
                <p14:modId xmlns:p14="http://schemas.microsoft.com/office/powerpoint/2010/main" val="1321072009"/>
              </p:ext>
            </p:extLst>
          </p:nvPr>
        </p:nvGraphicFramePr>
        <p:xfrm>
          <a:off x="974650" y="1912475"/>
          <a:ext cx="7194675" cy="118863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Computer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Jetson Orin Nano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8GB RAM 5.3 TFLOPs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Ricoh Theta 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4K 30fps USB livestream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4G/5G router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(GL-X750V2) Smart WiFi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Dual band, </a:t>
                      </a:r>
                      <a:r>
                        <a:rPr lang="en" dirty="0" err="1"/>
                        <a:t>OpenWrt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A95C909A-B9D5-B007-3B93-0D94A1B8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DFEFD-C395-CB3B-9ECB-24E2DE5D245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2" name="Google Shape;415;p39">
            <a:extLst>
              <a:ext uri="{FF2B5EF4-FFF2-40B4-BE49-F238E27FC236}">
                <a16:creationId xmlns:a16="http://schemas.microsoft.com/office/drawing/2014/main" id="{C54769DE-9759-7A7A-59A2-E19E847158D2}"/>
              </a:ext>
            </a:extLst>
          </p:cNvPr>
          <p:cNvSpPr/>
          <p:nvPr/>
        </p:nvSpPr>
        <p:spPr>
          <a:xfrm>
            <a:off x="6478860" y="4353810"/>
            <a:ext cx="1690478" cy="4631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500" dirty="0">
                <a:latin typeface="Hanken Grotesk"/>
                <a:ea typeface="Hanken Grotesk"/>
                <a:cs typeface="Hanken Grotesk"/>
                <a:sym typeface="Hanken Grotesk"/>
              </a:rPr>
              <a:t>1804 €</a:t>
            </a:r>
            <a:endParaRPr sz="15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4196400" y="742025"/>
            <a:ext cx="3569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416500" y="1572850"/>
            <a:ext cx="3401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338782" y="45257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32750" y="1845125"/>
            <a:ext cx="3974100" cy="960825"/>
            <a:chOff x="245850" y="1241375"/>
            <a:chExt cx="3974100" cy="960825"/>
          </a:xfrm>
        </p:grpSpPr>
        <p:sp>
          <p:nvSpPr>
            <p:cNvPr id="519" name="Google Shape;519;p48"/>
            <p:cNvSpPr/>
            <p:nvPr/>
          </p:nvSpPr>
          <p:spPr>
            <a:xfrm>
              <a:off x="86632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📷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0" name="Google Shape;520;p48"/>
            <p:cNvSpPr txBox="1"/>
            <p:nvPr/>
          </p:nvSpPr>
          <p:spPr>
            <a:xfrm>
              <a:off x="2458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24096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💻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190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523" name="Google Shape;523;p48"/>
          <p:cNvCxnSpPr>
            <a:stCxn id="519" idx="3"/>
            <a:endCxn id="521" idx="1"/>
          </p:cNvCxnSpPr>
          <p:nvPr/>
        </p:nvCxnSpPr>
        <p:spPr>
          <a:xfrm>
            <a:off x="1843025" y="2126225"/>
            <a:ext cx="35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4" name="Google Shape;524;p48"/>
          <p:cNvGrpSpPr/>
          <p:nvPr/>
        </p:nvGrpSpPr>
        <p:grpSpPr>
          <a:xfrm>
            <a:off x="4239600" y="1010400"/>
            <a:ext cx="3848625" cy="960825"/>
            <a:chOff x="4565750" y="1241375"/>
            <a:chExt cx="3848625" cy="960825"/>
          </a:xfrm>
        </p:grpSpPr>
        <p:sp>
          <p:nvSpPr>
            <p:cNvPr id="525" name="Google Shape;525;p48"/>
            <p:cNvSpPr/>
            <p:nvPr/>
          </p:nvSpPr>
          <p:spPr>
            <a:xfrm>
              <a:off x="5127950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6" name="Google Shape;526;p48"/>
            <p:cNvSpPr txBox="1"/>
            <p:nvPr/>
          </p:nvSpPr>
          <p:spPr>
            <a:xfrm>
              <a:off x="456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66623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6100175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529" name="Google Shape;529;p48"/>
            <p:cNvCxnSpPr>
              <a:stCxn id="525" idx="3"/>
              <a:endCxn id="527" idx="1"/>
            </p:cNvCxnSpPr>
            <p:nvPr/>
          </p:nvCxnSpPr>
          <p:spPr>
            <a:xfrm>
              <a:off x="6317750" y="1522475"/>
              <a:ext cx="3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32" name="Google Shape;532;p48"/>
          <p:cNvSpPr/>
          <p:nvPr/>
        </p:nvSpPr>
        <p:spPr>
          <a:xfrm>
            <a:off x="3450763" y="3031325"/>
            <a:ext cx="1456056" cy="1047600"/>
          </a:xfrm>
          <a:prstGeom prst="cloud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anken Grotesk"/>
                <a:ea typeface="Hanken Grotesk"/>
                <a:cs typeface="Hanken Grotesk"/>
                <a:sym typeface="Hanken Grotesk"/>
              </a:rPr>
              <a:t>🌐</a:t>
            </a:r>
            <a:endParaRPr sz="3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862700" y="3110400"/>
            <a:ext cx="2314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4" name="Google Shape;534;p48"/>
          <p:cNvCxnSpPr>
            <a:stCxn id="533" idx="2"/>
            <a:endCxn id="532" idx="2"/>
          </p:cNvCxnSpPr>
          <p:nvPr/>
        </p:nvCxnSpPr>
        <p:spPr>
          <a:xfrm rot="-5400000">
            <a:off x="2715500" y="2859300"/>
            <a:ext cx="44100" cy="1435500"/>
          </a:xfrm>
          <a:prstGeom prst="curvedConnector4">
            <a:avLst>
              <a:gd name="adj1" fmla="val -539966"/>
              <a:gd name="adj2" fmla="val 901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8"/>
          <p:cNvSpPr txBox="1"/>
          <p:nvPr/>
        </p:nvSpPr>
        <p:spPr>
          <a:xfrm>
            <a:off x="4905600" y="2249100"/>
            <a:ext cx="2314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6" name="Google Shape;536;p48"/>
          <p:cNvCxnSpPr>
            <a:stCxn id="532" idx="0"/>
            <a:endCxn id="535" idx="2"/>
          </p:cNvCxnSpPr>
          <p:nvPr/>
        </p:nvCxnSpPr>
        <p:spPr>
          <a:xfrm rot="10800000" flipH="1">
            <a:off x="4905605" y="2764625"/>
            <a:ext cx="1157100" cy="790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48"/>
          <p:cNvSpPr txBox="1"/>
          <p:nvPr/>
        </p:nvSpPr>
        <p:spPr>
          <a:xfrm>
            <a:off x="3503950" y="4078925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VPN Tunnel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544750" y="23904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anken Grotesk"/>
                <a:ea typeface="Hanken Grotesk"/>
                <a:cs typeface="Hanken Grotesk"/>
                <a:sym typeface="Hanken Grotesk"/>
              </a:rPr>
              <a:t>🤖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347500" y="2952625"/>
            <a:ext cx="15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 Integration</a:t>
            </a:r>
            <a:endParaRPr sz="21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41" name="Google Shape;541;p48"/>
          <p:cNvCxnSpPr>
            <a:stCxn id="514" idx="3"/>
            <a:endCxn id="539" idx="0"/>
          </p:cNvCxnSpPr>
          <p:nvPr/>
        </p:nvCxnSpPr>
        <p:spPr>
          <a:xfrm>
            <a:off x="7765500" y="1490825"/>
            <a:ext cx="374100" cy="899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FE1C1D3-D952-F9EA-12F7-8E3B94F8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F29DA-4F7F-FE34-AE59-6511E12CE9C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4"/>
          </p:nvPr>
        </p:nvSpPr>
        <p:spPr>
          <a:xfrm>
            <a:off x="818625" y="4299850"/>
            <a:ext cx="22425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Computer with GPU</a:t>
            </a:r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5"/>
          </p:nvPr>
        </p:nvSpPr>
        <p:spPr>
          <a:xfrm>
            <a:off x="3360047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 Camera</a:t>
            </a:r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6"/>
          </p:nvPr>
        </p:nvSpPr>
        <p:spPr>
          <a:xfrm>
            <a:off x="5901472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ldNum" idx="12"/>
          </p:nvPr>
        </p:nvSpPr>
        <p:spPr>
          <a:xfrm>
            <a:off x="8375115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22" y="1103400"/>
            <a:ext cx="2001950" cy="2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8399"/>
          <a:stretch/>
        </p:blipFill>
        <p:spPr>
          <a:xfrm>
            <a:off x="818625" y="1103400"/>
            <a:ext cx="2233550" cy="2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46" y="1083088"/>
            <a:ext cx="2233553" cy="29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69FAF31-79A7-460A-5723-CD2DB517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B6A36-7D79-C713-8F4B-F8111AD559A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r="34499" b="54344"/>
          <a:stretch/>
        </p:blipFill>
        <p:spPr>
          <a:xfrm>
            <a:off x="492150" y="1170125"/>
            <a:ext cx="7175127" cy="29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850" y="311376"/>
            <a:ext cx="3944150" cy="416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F1AC4E-4380-1EBB-6B82-CDC5B227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47E78-9BB9-E92E-5C39-3B54C1AB658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sldNum" idx="12"/>
          </p:nvPr>
        </p:nvSpPr>
        <p:spPr>
          <a:xfrm>
            <a:off x="8340600" y="4519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95" name="Google Shape;595;p52"/>
          <p:cNvSpPr/>
          <p:nvPr/>
        </p:nvSpPr>
        <p:spPr>
          <a:xfrm>
            <a:off x="1418525" y="12756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2869550" y="3181075"/>
            <a:ext cx="2314200" cy="960825"/>
            <a:chOff x="5087100" y="1833250"/>
            <a:chExt cx="2314200" cy="960825"/>
          </a:xfrm>
        </p:grpSpPr>
        <p:sp>
          <p:nvSpPr>
            <p:cNvPr id="597" name="Google Shape;59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1570925" y="14280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00" name="Google Shape;600;p52"/>
          <p:cNvGrpSpPr/>
          <p:nvPr/>
        </p:nvGrpSpPr>
        <p:grpSpPr>
          <a:xfrm>
            <a:off x="1198575" y="1556700"/>
            <a:ext cx="2314200" cy="960825"/>
            <a:chOff x="1348725" y="1833250"/>
            <a:chExt cx="2314200" cy="960825"/>
          </a:xfrm>
        </p:grpSpPr>
        <p:sp>
          <p:nvSpPr>
            <p:cNvPr id="601" name="Google Shape;601;p52"/>
            <p:cNvSpPr/>
            <p:nvPr/>
          </p:nvSpPr>
          <p:spPr>
            <a:xfrm>
              <a:off x="1910925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🚁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1348725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Drone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3" name="Google Shape;603;p52"/>
          <p:cNvGrpSpPr/>
          <p:nvPr/>
        </p:nvGrpSpPr>
        <p:grpSpPr>
          <a:xfrm>
            <a:off x="3590250" y="989700"/>
            <a:ext cx="2314200" cy="960825"/>
            <a:chOff x="5087100" y="1833250"/>
            <a:chExt cx="2314200" cy="960825"/>
          </a:xfrm>
        </p:grpSpPr>
        <p:sp>
          <p:nvSpPr>
            <p:cNvPr id="604" name="Google Shape;604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📸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5" name="Google Shape;605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Detection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010750" y="2811400"/>
            <a:ext cx="2314200" cy="960825"/>
            <a:chOff x="5087100" y="1833250"/>
            <a:chExt cx="2314200" cy="960825"/>
          </a:xfrm>
        </p:grpSpPr>
        <p:sp>
          <p:nvSpPr>
            <p:cNvPr id="607" name="Google Shape;60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🟰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8" name="Google Shape;60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Rules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6575100" y="1670550"/>
            <a:ext cx="2314200" cy="960825"/>
            <a:chOff x="5087100" y="1833250"/>
            <a:chExt cx="2314200" cy="960825"/>
          </a:xfrm>
        </p:grpSpPr>
        <p:sp>
          <p:nvSpPr>
            <p:cNvPr id="610" name="Google Shape;610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1" name="Google Shape;611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12" name="Google Shape;612;p52"/>
          <p:cNvGrpSpPr/>
          <p:nvPr/>
        </p:nvGrpSpPr>
        <p:grpSpPr>
          <a:xfrm>
            <a:off x="3110925" y="3327550"/>
            <a:ext cx="2314200" cy="960825"/>
            <a:chOff x="5087100" y="1833250"/>
            <a:chExt cx="2314200" cy="960825"/>
          </a:xfrm>
        </p:grpSpPr>
        <p:sp>
          <p:nvSpPr>
            <p:cNvPr id="613" name="Google Shape;613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Mission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15" name="Google Shape;615;p52"/>
          <p:cNvCxnSpPr>
            <a:stCxn id="601" idx="3"/>
            <a:endCxn id="604" idx="1"/>
          </p:cNvCxnSpPr>
          <p:nvPr/>
        </p:nvCxnSpPr>
        <p:spPr>
          <a:xfrm rot="10800000" flipH="1">
            <a:off x="2950575" y="1270800"/>
            <a:ext cx="1201800" cy="567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" name="Google Shape;616;p52"/>
          <p:cNvCxnSpPr>
            <a:stCxn id="601" idx="3"/>
            <a:endCxn id="597" idx="1"/>
          </p:cNvCxnSpPr>
          <p:nvPr/>
        </p:nvCxnSpPr>
        <p:spPr>
          <a:xfrm>
            <a:off x="2950575" y="1837800"/>
            <a:ext cx="481200" cy="1624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52"/>
          <p:cNvCxnSpPr>
            <a:stCxn id="613" idx="3"/>
            <a:endCxn id="607" idx="1"/>
          </p:cNvCxnSpPr>
          <p:nvPr/>
        </p:nvCxnSpPr>
        <p:spPr>
          <a:xfrm rot="10800000" flipH="1">
            <a:off x="4862925" y="3092650"/>
            <a:ext cx="710100" cy="516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8" name="Google Shape;618;p52"/>
          <p:cNvCxnSpPr>
            <a:stCxn id="607" idx="0"/>
            <a:endCxn id="610" idx="1"/>
          </p:cNvCxnSpPr>
          <p:nvPr/>
        </p:nvCxnSpPr>
        <p:spPr>
          <a:xfrm rot="-5400000">
            <a:off x="6222750" y="1896700"/>
            <a:ext cx="859800" cy="969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9" name="Google Shape;619;p52"/>
          <p:cNvCxnSpPr>
            <a:stCxn id="604" idx="3"/>
            <a:endCxn id="610" idx="1"/>
          </p:cNvCxnSpPr>
          <p:nvPr/>
        </p:nvCxnSpPr>
        <p:spPr>
          <a:xfrm>
            <a:off x="5342250" y="1270800"/>
            <a:ext cx="1795200" cy="681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20" name="Google Shape;620;p52"/>
          <p:cNvGrpSpPr/>
          <p:nvPr/>
        </p:nvGrpSpPr>
        <p:grpSpPr>
          <a:xfrm>
            <a:off x="-87875" y="3398725"/>
            <a:ext cx="2314200" cy="960825"/>
            <a:chOff x="5087100" y="1833250"/>
            <a:chExt cx="2314200" cy="960825"/>
          </a:xfrm>
        </p:grpSpPr>
        <p:sp>
          <p:nvSpPr>
            <p:cNvPr id="621" name="Google Shape;621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22" name="Google Shape;622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User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23" name="Google Shape;623;p52"/>
          <p:cNvCxnSpPr>
            <a:stCxn id="621" idx="3"/>
            <a:endCxn id="595" idx="1"/>
          </p:cNvCxnSpPr>
          <p:nvPr/>
        </p:nvCxnSpPr>
        <p:spPr>
          <a:xfrm rot="10800000">
            <a:off x="1418425" y="1556725"/>
            <a:ext cx="245700" cy="2123100"/>
          </a:xfrm>
          <a:prstGeom prst="curvedConnector5">
            <a:avLst>
              <a:gd name="adj1" fmla="val -96917"/>
              <a:gd name="adj2" fmla="val 50001"/>
              <a:gd name="adj3" fmla="val 1968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52"/>
          <p:cNvCxnSpPr>
            <a:stCxn id="621" idx="3"/>
            <a:endCxn id="597" idx="1"/>
          </p:cNvCxnSpPr>
          <p:nvPr/>
        </p:nvCxnSpPr>
        <p:spPr>
          <a:xfrm rot="10800000" flipH="1">
            <a:off x="1664125" y="3462325"/>
            <a:ext cx="1767600" cy="2175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9B2AEA8-4B41-8DFB-375E-0271DAE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F7DA3-2945-0E31-DD41-A3F94D5238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F65FC-1AAE-2178-2AA8-5443439A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110ADD-17A2-6A1C-2522-CBDB608812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60841" y="45131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AE5DC-1673-EBFE-E99B-F450FF703D68}"/>
              </a:ext>
            </a:extLst>
          </p:cNvPr>
          <p:cNvSpPr txBox="1"/>
          <p:nvPr/>
        </p:nvSpPr>
        <p:spPr>
          <a:xfrm>
            <a:off x="879530" y="4442074"/>
            <a:ext cx="7677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Code can be found in:  https://</a:t>
            </a:r>
            <a:r>
              <a:rPr lang="en-US" dirty="0" err="1"/>
              <a:t>github.com</a:t>
            </a:r>
            <a:r>
              <a:rPr lang="en-US" dirty="0"/>
              <a:t>/orgs/6G-Integration-3-UC3M/repositories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BA231-A6EF-66F2-DF44-EA785392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41" y="1067154"/>
            <a:ext cx="7772400" cy="321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7220C1-72D7-C71A-0D64-0650F24AB65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14E5298-9903-FAB1-BD2B-914A74B7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2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Connection of the Camera</a:t>
            </a: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sldNum" idx="12"/>
          </p:nvPr>
        </p:nvSpPr>
        <p:spPr>
          <a:xfrm>
            <a:off x="834483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39" y="1017737"/>
            <a:ext cx="652657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5EEBE03-0313-6E8F-6F52-F523B5D4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19126-DB27-0A40-A302-542C8E13753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45" name="Google Shape;645;p55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sldNum" idx="12"/>
          </p:nvPr>
        </p:nvSpPr>
        <p:spPr>
          <a:xfrm>
            <a:off x="8356949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74" y="1146625"/>
            <a:ext cx="7206451" cy="36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2647CB9-0CD2-6816-3B6D-38E76E79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9BA02-D0E1-93D7-1DF8-FAD20441559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1"/>
          <p:cNvCxnSpPr>
            <a:stCxn id="32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1"/>
          <p:cNvCxnSpPr>
            <a:stCxn id="32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212C3D5-B15E-CBD3-930F-6695B95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FAAC4-1DAA-1242-67B9-E091233E59B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53" name="Google Shape;653;p56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6"/>
          <p:cNvSpPr txBox="1">
            <a:spLocks noGrp="1"/>
          </p:cNvSpPr>
          <p:nvPr>
            <p:ph type="sldNum" idx="12"/>
          </p:nvPr>
        </p:nvSpPr>
        <p:spPr>
          <a:xfrm>
            <a:off x="8363004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36" y="1079100"/>
            <a:ext cx="7270927" cy="36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78E3384-302F-1B15-5822-8AE75AF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1ACAF-06D3-E0CF-22C3-03BC0F7AE7B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functionality</a:t>
            </a:r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sldNum" idx="12"/>
          </p:nvPr>
        </p:nvSpPr>
        <p:spPr>
          <a:xfrm>
            <a:off x="83569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663" name="Google Shape;6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129325"/>
            <a:ext cx="6925676" cy="3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C028272-9D5B-6CB0-CC73-1429795E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B7DBB-E349-C9E9-CFD2-203B397CFAA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C3D-286F-1518-6400-A441CAF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8C12F-BE8E-93B4-8E0A-697FC28A75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5A6-8273-57E2-681E-06650954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8" y="479103"/>
            <a:ext cx="7263983" cy="41852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3E08C5-D474-445C-9B43-AB0628D7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8546B-A59C-9CEC-28CB-107935EACAA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26601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Detections</a:t>
            </a:r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ldNum" idx="12"/>
          </p:nvPr>
        </p:nvSpPr>
        <p:spPr>
          <a:xfrm>
            <a:off x="836227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00900"/>
            <a:ext cx="708510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49" y="448050"/>
            <a:ext cx="3864576" cy="19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83EF4B5-F682-2A69-952F-9BA2AE69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C66A-DE41-21FB-0735-605DA325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81FA9-5B61-6151-6C84-953EF0DAF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361025"/>
            <a:ext cx="7593825" cy="2906100"/>
          </a:xfrm>
        </p:spPr>
        <p:txBody>
          <a:bodyPr anchor="ctr"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https://www.youtube.com/watch?v=IqNsVOT3uFQ</a:t>
            </a:r>
            <a:endParaRPr lang="en-US" dirty="0"/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>
                <a:hlinkClick r:id="rId3"/>
              </a:rPr>
              <a:t>https://www.youtube.com/watch?v=kdMgwRRte-8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2E8FF-B70C-486C-779B-5F858E1AF1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13825" y="449865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86384-7DED-E43D-7E8E-7912EBAE0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006E2-FFAA-22A5-1418-33F4A21196F9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4061497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Flight Time: 30min</a:t>
            </a:r>
            <a:endParaRPr sz="2800"/>
          </a:p>
        </p:txBody>
      </p:sp>
      <p:sp>
        <p:nvSpPr>
          <p:cNvPr id="700" name="Google Shape;700;p62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Detect Humans Autonomously</a:t>
            </a:r>
            <a:endParaRPr sz="2800" dirty="0"/>
          </a:p>
        </p:txBody>
      </p:sp>
      <p:sp>
        <p:nvSpPr>
          <p:cNvPr id="702" name="Google Shape;702;p62"/>
          <p:cNvSpPr txBox="1">
            <a:spLocks noGrp="1"/>
          </p:cNvSpPr>
          <p:nvPr>
            <p:ph type="title" idx="4"/>
          </p:nvPr>
        </p:nvSpPr>
        <p:spPr>
          <a:xfrm>
            <a:off x="707575" y="3263199"/>
            <a:ext cx="630082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Real Time Video Transmission</a:t>
            </a:r>
            <a:endParaRPr sz="2800" dirty="0"/>
          </a:p>
        </p:txBody>
      </p:sp>
      <p:sp>
        <p:nvSpPr>
          <p:cNvPr id="704" name="Google Shape;704;p62"/>
          <p:cNvSpPr txBox="1">
            <a:spLocks noGrp="1"/>
          </p:cNvSpPr>
          <p:nvPr>
            <p:ph type="sldNum" idx="12"/>
          </p:nvPr>
        </p:nvSpPr>
        <p:spPr>
          <a:xfrm>
            <a:off x="7842220" y="418667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756C4CA-DC47-1ADF-C902-464CD25C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87" y="563223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CDE66-0500-0359-FDA4-B886ED880BD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A06-9497-9994-88A7-0685A6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E0B659-55AE-A290-1BC1-7DFFA687AF1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33" y="4218673"/>
            <a:ext cx="3772800" cy="361500"/>
          </a:xfrm>
        </p:spPr>
        <p:txBody>
          <a:bodyPr/>
          <a:lstStyle/>
          <a:p>
            <a:r>
              <a:rPr lang="en-US" sz="1400" dirty="0"/>
              <a:t>Science for Industry (S4I) Conference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C0B6505-B2E2-4CEB-37B7-3311FCC5D3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2000" y="2391000"/>
            <a:ext cx="3772800" cy="361500"/>
          </a:xfrm>
        </p:spPr>
        <p:txBody>
          <a:bodyPr/>
          <a:lstStyle/>
          <a:p>
            <a:pPr algn="ctr"/>
            <a:r>
              <a:rPr lang="en-US" sz="1400" dirty="0"/>
              <a:t>6G Integration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E65A-0765-AA93-7839-0DE9538717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4800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99FDE-E44C-0630-19D1-EBEFC97E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033" y="1620397"/>
            <a:ext cx="2782600" cy="2086950"/>
          </a:xfrm>
          <a:prstGeom prst="rect">
            <a:avLst/>
          </a:prstGeom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11AC697-0AC7-9382-C71F-5A3590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43" y="445025"/>
            <a:ext cx="2513914" cy="188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B0455-F163-9D96-49DC-BD7CE90E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13040"/>
            <a:ext cx="3534974" cy="1351328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0667AA1C-E229-BDA9-3C07-BFB42E4A9CAA}"/>
              </a:ext>
            </a:extLst>
          </p:cNvPr>
          <p:cNvSpPr txBox="1">
            <a:spLocks/>
          </p:cNvSpPr>
          <p:nvPr/>
        </p:nvSpPr>
        <p:spPr>
          <a:xfrm>
            <a:off x="4453087" y="4399423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1400" dirty="0"/>
              <a:t>Part of a Paper</a:t>
            </a:r>
          </a:p>
          <a:p>
            <a:pPr algn="ctr"/>
            <a:r>
              <a:rPr lang="en-US" sz="800" b="1" dirty="0"/>
              <a:t>https://</a:t>
            </a:r>
            <a:r>
              <a:rPr lang="en-US" sz="800" b="1" dirty="0" err="1"/>
              <a:t>arxiv.org</a:t>
            </a:r>
            <a:r>
              <a:rPr lang="en-US" sz="800" b="1" dirty="0"/>
              <a:t>/abs/2409.19337</a:t>
            </a:r>
            <a:endParaRPr lang="en-US" sz="14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B7A1102-097E-0162-F4F2-F2DDCEAB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0453E0-DC0E-D6D0-7EA0-E54CB8C935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047135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>
            <a:spLocks noGrp="1"/>
          </p:cNvSpPr>
          <p:nvPr>
            <p:ph type="title"/>
          </p:nvPr>
        </p:nvSpPr>
        <p:spPr>
          <a:xfrm>
            <a:off x="2038200" y="36960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"/>
          </p:nvPr>
        </p:nvSpPr>
        <p:spPr>
          <a:xfrm>
            <a:off x="2038200" y="4662325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sldNum" idx="12"/>
          </p:nvPr>
        </p:nvSpPr>
        <p:spPr>
          <a:xfrm>
            <a:off x="7878554" y="41987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6AAF-07E5-4D11-3029-2074FE4A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78" t="-1042" r="17511" b="65"/>
          <a:stretch/>
        </p:blipFill>
        <p:spPr>
          <a:xfrm rot="5400000">
            <a:off x="3072385" y="186564"/>
            <a:ext cx="2999229" cy="389534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DA2994-B59B-AEC2-04A4-7172DD70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7" y="551112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EDBC-C799-CB20-CEBB-BE9D0E05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3F48E-F4CA-B2E1-B6AA-BDC7ED7E64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183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CFF42-3745-CB2C-D50D-964AD76FA390}"/>
              </a:ext>
            </a:extLst>
          </p:cNvPr>
          <p:cNvSpPr txBox="1"/>
          <p:nvPr/>
        </p:nvSpPr>
        <p:spPr>
          <a:xfrm>
            <a:off x="722376" y="1476890"/>
            <a:ext cx="439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Create a UAV for NTN applications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33E50-62F8-93B9-D7CC-6510398DD197}"/>
              </a:ext>
            </a:extLst>
          </p:cNvPr>
          <p:cNvSpPr txBox="1"/>
          <p:nvPr/>
        </p:nvSpPr>
        <p:spPr>
          <a:xfrm>
            <a:off x="722376" y="3590808"/>
            <a:ext cx="4916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Part of a research project from the Telematics Department @ UC3M funded by the 6G Integration 3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C8D5EA-983A-B30B-8D55-B8BABCD9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644A71-7BFB-2A02-1843-8DD9EC5CA11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9FD0A3-9160-36FD-EC50-FC4BE0E1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434" y="814317"/>
            <a:ext cx="2633277" cy="3511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794269-62EB-F8A3-2222-3BAEECEC3621}"/>
              </a:ext>
            </a:extLst>
          </p:cNvPr>
          <p:cNvSpPr txBox="1"/>
          <p:nvPr/>
        </p:nvSpPr>
        <p:spPr>
          <a:xfrm>
            <a:off x="722376" y="2517650"/>
            <a:ext cx="4916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Research different applications UAVs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9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8343949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347" name="Google Shape;347;p33"/>
          <p:cNvGrpSpPr/>
          <p:nvPr/>
        </p:nvGrpSpPr>
        <p:grpSpPr>
          <a:xfrm>
            <a:off x="756294" y="1491150"/>
            <a:ext cx="5595938" cy="2161725"/>
            <a:chOff x="756275" y="1337175"/>
            <a:chExt cx="3565200" cy="2161725"/>
          </a:xfrm>
        </p:grpSpPr>
        <p:sp>
          <p:nvSpPr>
            <p:cNvPr id="348" name="Google Shape;348;p33"/>
            <p:cNvSpPr txBox="1"/>
            <p:nvPr/>
          </p:nvSpPr>
          <p:spPr>
            <a:xfrm>
              <a:off x="756275" y="1337175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Build a budget and modular UAV for research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756275" y="21809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Adaptable to different rese</a:t>
              </a:r>
              <a:r>
                <a:rPr lang="en-US" sz="1500" dirty="0" err="1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ar</a:t>
              </a:r>
              <a:r>
                <a:rPr lang="en" sz="1500" dirty="0" err="1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ch</a:t>
              </a: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 purposes for NTNs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>
              <a:off x="756275" y="3024600"/>
              <a:ext cx="3565200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Propose multiple use-cases (e.g. hu</a:t>
              </a:r>
              <a:r>
                <a:rPr lang="en-US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ma</a:t>
              </a: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n rescue)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D2D0E2A-2BB4-E0A5-33CF-2F4AE52B3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A174A-561C-5F7E-865A-FC5AF438A92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Characteristics</a:t>
            </a: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1"/>
          </p:nvPr>
        </p:nvSpPr>
        <p:spPr>
          <a:xfrm>
            <a:off x="641277" y="1566817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Weight: 6.5KG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Range: Up to 40Km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Flight time: 25-35 minutes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Autopilot capabilities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Retractable landing gear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ML &amp; AI Intelligence Integrated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350893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75" y="1485250"/>
            <a:ext cx="4388500" cy="2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E078E7-C12E-9F83-F514-CDF707B1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1B960-FCDB-D708-7409-ED3FECFF45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Drone Architecture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350893" y="451368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cxnSp>
        <p:nvCxnSpPr>
          <p:cNvPr id="411" name="Google Shape;411;p39"/>
          <p:cNvCxnSpPr>
            <a:cxnSpLocks/>
            <a:stCxn id="412" idx="3"/>
            <a:endCxn id="413" idx="1"/>
          </p:cNvCxnSpPr>
          <p:nvPr/>
        </p:nvCxnSpPr>
        <p:spPr>
          <a:xfrm>
            <a:off x="1908130" y="1753394"/>
            <a:ext cx="529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4" name="Google Shape;414;p39"/>
          <p:cNvGrpSpPr/>
          <p:nvPr/>
        </p:nvGrpSpPr>
        <p:grpSpPr>
          <a:xfrm>
            <a:off x="734982" y="1334056"/>
            <a:ext cx="2905542" cy="838636"/>
            <a:chOff x="1172782" y="1312679"/>
            <a:chExt cx="1480079" cy="298500"/>
          </a:xfrm>
        </p:grpSpPr>
        <p:sp>
          <p:nvSpPr>
            <p:cNvPr id="412" name="Google Shape;412;p39"/>
            <p:cNvSpPr/>
            <p:nvPr/>
          </p:nvSpPr>
          <p:spPr>
            <a:xfrm>
              <a:off x="1172782" y="1345086"/>
              <a:ext cx="597600" cy="233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039961" y="1312679"/>
              <a:ext cx="612900" cy="29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Onboard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computer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15" name="Google Shape;415;p39"/>
          <p:cNvSpPr/>
          <p:nvPr/>
        </p:nvSpPr>
        <p:spPr>
          <a:xfrm>
            <a:off x="4601977" y="1334131"/>
            <a:ext cx="12033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5G Router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6" name="Google Shape;416;p39"/>
          <p:cNvCxnSpPr>
            <a:cxnSpLocks/>
            <a:stCxn id="413" idx="3"/>
            <a:endCxn id="415" idx="1"/>
          </p:cNvCxnSpPr>
          <p:nvPr/>
        </p:nvCxnSpPr>
        <p:spPr>
          <a:xfrm>
            <a:off x="3640524" y="1753374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9"/>
          <p:cNvCxnSpPr>
            <a:cxnSpLocks/>
            <a:stCxn id="415" idx="1"/>
            <a:endCxn id="413" idx="3"/>
          </p:cNvCxnSpPr>
          <p:nvPr/>
        </p:nvCxnSpPr>
        <p:spPr>
          <a:xfrm rot="10800000">
            <a:off x="3640477" y="1753381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39"/>
          <p:cNvSpPr/>
          <p:nvPr/>
        </p:nvSpPr>
        <p:spPr>
          <a:xfrm>
            <a:off x="3435452" y="244684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PDB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9" name="Google Shape;419;p39"/>
          <p:cNvCxnSpPr>
            <a:stCxn id="418" idx="0"/>
          </p:cNvCxnSpPr>
          <p:nvPr/>
        </p:nvCxnSpPr>
        <p:spPr>
          <a:xfrm rot="10800000">
            <a:off x="3548402" y="2166943"/>
            <a:ext cx="488700" cy="27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>
            <a:stCxn id="418" idx="0"/>
          </p:cNvCxnSpPr>
          <p:nvPr/>
        </p:nvCxnSpPr>
        <p:spPr>
          <a:xfrm rot="10800000" flipH="1">
            <a:off x="4037102" y="2147143"/>
            <a:ext cx="635100" cy="29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2337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ESC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21652" y="3207618"/>
            <a:ext cx="1203300" cy="838500"/>
          </a:xfrm>
          <a:prstGeom prst="ellipse">
            <a:avLst/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Motors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3" name="Google Shape;423;p39"/>
          <p:cNvCxnSpPr>
            <a:stCxn id="421" idx="1"/>
            <a:endCxn id="422" idx="6"/>
          </p:cNvCxnSpPr>
          <p:nvPr/>
        </p:nvCxnSpPr>
        <p:spPr>
          <a:xfrm rot="10800000">
            <a:off x="1725027" y="3626843"/>
            <a:ext cx="6129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39"/>
          <p:cNvSpPr/>
          <p:nvPr/>
        </p:nvSpPr>
        <p:spPr>
          <a:xfrm>
            <a:off x="5451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Flight Controller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5" name="Google Shape;425;p39"/>
          <p:cNvCxnSpPr>
            <a:stCxn id="424" idx="1"/>
            <a:endCxn id="421" idx="3"/>
          </p:cNvCxnSpPr>
          <p:nvPr/>
        </p:nvCxnSpPr>
        <p:spPr>
          <a:xfrm rot="10800000">
            <a:off x="3541227" y="3823343"/>
            <a:ext cx="191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9"/>
          <p:cNvCxnSpPr>
            <a:stCxn id="418" idx="1"/>
            <a:endCxn id="421" idx="0"/>
          </p:cNvCxnSpPr>
          <p:nvPr/>
        </p:nvCxnSpPr>
        <p:spPr>
          <a:xfrm flipH="1">
            <a:off x="2939552" y="2866093"/>
            <a:ext cx="495900" cy="53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9"/>
          <p:cNvSpPr/>
          <p:nvPr/>
        </p:nvSpPr>
        <p:spPr>
          <a:xfrm>
            <a:off x="5267102" y="2369118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Battery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8" name="Google Shape;428;p39"/>
          <p:cNvCxnSpPr>
            <a:stCxn id="427" idx="1"/>
            <a:endCxn id="418" idx="3"/>
          </p:cNvCxnSpPr>
          <p:nvPr/>
        </p:nvCxnSpPr>
        <p:spPr>
          <a:xfrm flipH="1">
            <a:off x="4638902" y="2788368"/>
            <a:ext cx="628200" cy="7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39"/>
          <p:cNvSpPr/>
          <p:nvPr/>
        </p:nvSpPr>
        <p:spPr>
          <a:xfrm>
            <a:off x="7144075" y="3952067"/>
            <a:ext cx="10881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GPS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86400" y="3251292"/>
            <a:ext cx="902100" cy="18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9"/>
          <p:cNvSpPr/>
          <p:nvPr/>
        </p:nvSpPr>
        <p:spPr>
          <a:xfrm>
            <a:off x="7098750" y="3013692"/>
            <a:ext cx="11346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Telemetry Control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2" name="Google Shape;432;p39"/>
          <p:cNvCxnSpPr>
            <a:stCxn id="424" idx="3"/>
            <a:endCxn id="431" idx="1"/>
          </p:cNvCxnSpPr>
          <p:nvPr/>
        </p:nvCxnSpPr>
        <p:spPr>
          <a:xfrm rot="10800000" flipH="1">
            <a:off x="6655227" y="3343943"/>
            <a:ext cx="443400" cy="47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9"/>
          <p:cNvCxnSpPr>
            <a:stCxn id="424" idx="3"/>
            <a:endCxn id="429" idx="1"/>
          </p:cNvCxnSpPr>
          <p:nvPr/>
        </p:nvCxnSpPr>
        <p:spPr>
          <a:xfrm>
            <a:off x="6655227" y="3823343"/>
            <a:ext cx="488700" cy="4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31173BB8-C41D-291E-C0BE-4C4E8E4D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555D9-F0BA-829E-AF6C-6907132F644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components</a:t>
            </a:r>
            <a:endParaRPr dirty="0"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33878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aphicFrame>
        <p:nvGraphicFramePr>
          <p:cNvPr id="386" name="Google Shape;386;p36"/>
          <p:cNvGraphicFramePr/>
          <p:nvPr/>
        </p:nvGraphicFramePr>
        <p:xfrm>
          <a:off x="974663" y="1115075"/>
          <a:ext cx="7194675" cy="316968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Tarot X690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inch propellers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Motor U7 490kv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3kg per motor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TMotor Flame 70A LV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 controller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Pixhawk 6c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Ardupilot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Holybro M9N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1.5m CEP precision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Battery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Tattu 4s 22Ah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 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RFD868x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mavlink telemetry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Radiomaster TX16S MAX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27E3814-8848-FCC8-9EF4-187B0A17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CBFCA-6943-462D-B14E-BEC5E14FAD6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  <p:sp>
        <p:nvSpPr>
          <p:cNvPr id="4" name="Google Shape;415;p39">
            <a:extLst>
              <a:ext uri="{FF2B5EF4-FFF2-40B4-BE49-F238E27FC236}">
                <a16:creationId xmlns:a16="http://schemas.microsoft.com/office/drawing/2014/main" id="{938FB648-3278-4E4C-4DAE-F4F0CEE9CDD7}"/>
              </a:ext>
            </a:extLst>
          </p:cNvPr>
          <p:cNvSpPr/>
          <p:nvPr/>
        </p:nvSpPr>
        <p:spPr>
          <a:xfrm>
            <a:off x="6478860" y="4353810"/>
            <a:ext cx="1690478" cy="46319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500" dirty="0">
                <a:latin typeface="Hanken Grotesk"/>
                <a:ea typeface="Hanken Grotesk"/>
                <a:cs typeface="Hanken Grotesk"/>
                <a:sym typeface="Hanken Grotesk"/>
              </a:rPr>
              <a:t>2599 €</a:t>
            </a:r>
            <a:endParaRPr sz="15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</a:t>
            </a:r>
            <a:endParaRPr dirty="0"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344837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75" y="1020750"/>
            <a:ext cx="6884644" cy="38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4B0B9C3-4F77-BC9B-D79F-6E97AA58B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88B63-7F1A-8DA4-E792-A761EE7F9A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</a:t>
            </a:r>
            <a:endParaRPr dirty="0"/>
          </a:p>
        </p:txBody>
      </p:sp>
      <p:sp>
        <p:nvSpPr>
          <p:cNvPr id="446" name="Google Shape;446;p41"/>
          <p:cNvSpPr txBox="1">
            <a:spLocks noGrp="1"/>
          </p:cNvSpPr>
          <p:nvPr>
            <p:ph type="sldNum" idx="12"/>
          </p:nvPr>
        </p:nvSpPr>
        <p:spPr>
          <a:xfrm>
            <a:off x="836906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t="13134"/>
          <a:stretch/>
        </p:blipFill>
        <p:spPr>
          <a:xfrm>
            <a:off x="840200" y="1230100"/>
            <a:ext cx="4269300" cy="3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675" y="1116200"/>
            <a:ext cx="3156237" cy="34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F44AA67-DDF3-EA8C-42A7-B6265AD8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17D44-A3F8-361C-2855-2701B49F3AE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4144</TotalTime>
  <Words>520</Words>
  <Application>Microsoft Macintosh PowerPoint</Application>
  <PresentationFormat>On-screen Show (16:9)</PresentationFormat>
  <Paragraphs>197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Hanken Grotesk</vt:lpstr>
      <vt:lpstr>Lato</vt:lpstr>
      <vt:lpstr>Figtree Black</vt:lpstr>
      <vt:lpstr>Nunito Light</vt:lpstr>
      <vt:lpstr>Arial</vt:lpstr>
      <vt:lpstr>Elegant Black &amp; White Thesis Defense by Slidesgo</vt:lpstr>
      <vt:lpstr>Applications of Autonomous Drones for Non-Terrestrial Networks in Remote Areas</vt:lpstr>
      <vt:lpstr>Table of contents</vt:lpstr>
      <vt:lpstr>Project</vt:lpstr>
      <vt:lpstr>Objectives</vt:lpstr>
      <vt:lpstr>Characteristics</vt:lpstr>
      <vt:lpstr>Drone Architecture</vt:lpstr>
      <vt:lpstr>Main components</vt:lpstr>
      <vt:lpstr>Components</vt:lpstr>
      <vt:lpstr>Components</vt:lpstr>
      <vt:lpstr>Full Build</vt:lpstr>
      <vt:lpstr>High Level Overview</vt:lpstr>
      <vt:lpstr>5G NTN Components</vt:lpstr>
      <vt:lpstr>Architecture</vt:lpstr>
      <vt:lpstr>Drone</vt:lpstr>
      <vt:lpstr>Server</vt:lpstr>
      <vt:lpstr>DB Schema</vt:lpstr>
      <vt:lpstr>Open Source Code</vt:lpstr>
      <vt:lpstr>Live Connection of the Camera</vt:lpstr>
      <vt:lpstr>Detection Tests</vt:lpstr>
      <vt:lpstr>Detection Tests</vt:lpstr>
      <vt:lpstr>LLM functionality</vt:lpstr>
      <vt:lpstr>PowerPoint Presentation</vt:lpstr>
      <vt:lpstr>Random Detections</vt:lpstr>
      <vt:lpstr>Videos</vt:lpstr>
      <vt:lpstr>Flight Time: 30min</vt:lpstr>
      <vt:lpstr>Showcase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15</cp:revision>
  <dcterms:modified xsi:type="dcterms:W3CDTF">2025-03-11T08:55:55Z</dcterms:modified>
</cp:coreProperties>
</file>